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sldIdLst>
    <p:sldId id="256" r:id="rId2"/>
    <p:sldId id="298" r:id="rId3"/>
    <p:sldId id="299" r:id="rId4"/>
    <p:sldId id="300"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70D6A155-5C99-47AA-BA48-8E11419D2EE5}" type="datetimeFigureOut">
              <a:rPr lang="ar-SA" smtClean="0"/>
              <a:t>04/04/1440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A8A5026E-6CB4-4516-AF61-D4DDAD61676F}" type="slidenum">
              <a:rPr lang="ar-SA" smtClean="0"/>
              <a:t>‹#›</a:t>
            </a:fld>
            <a:endParaRPr lang="ar-SA"/>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70D6A155-5C99-47AA-BA48-8E11419D2EE5}" type="datetimeFigureOut">
              <a:rPr lang="ar-SA" smtClean="0"/>
              <a:t>04/04/1440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D6A155-5C99-47AA-BA48-8E11419D2EE5}" type="datetimeFigureOut">
              <a:rPr lang="ar-SA" smtClean="0"/>
              <a:t>04/04/1440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70D6A155-5C99-47AA-BA48-8E11419D2EE5}" type="datetimeFigureOut">
              <a:rPr lang="ar-SA" smtClean="0"/>
              <a:t>04/04/1440</a:t>
            </a:fld>
            <a:endParaRPr lang="ar-S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A8A5026E-6CB4-4516-AF61-D4DDAD61676F}"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981200" y="3962400"/>
            <a:ext cx="5637010" cy="882119"/>
          </a:xfrm>
        </p:spPr>
        <p:txBody>
          <a:bodyPr/>
          <a:lstStyle/>
          <a:p>
            <a:pPr algn="ctr"/>
            <a:r>
              <a:rPr lang="ar-IQ" dirty="0" smtClean="0"/>
              <a:t>المرحلة الثانية</a:t>
            </a:r>
            <a:endParaRPr lang="ar-SA" dirty="0"/>
          </a:p>
        </p:txBody>
      </p:sp>
      <p:sp>
        <p:nvSpPr>
          <p:cNvPr id="2" name="عنوان 1"/>
          <p:cNvSpPr>
            <a:spLocks noGrp="1"/>
          </p:cNvSpPr>
          <p:nvPr>
            <p:ph type="ctrTitle"/>
          </p:nvPr>
        </p:nvSpPr>
        <p:spPr>
          <a:xfrm>
            <a:off x="1066800" y="1752600"/>
            <a:ext cx="7175351" cy="1793167"/>
          </a:xfrm>
        </p:spPr>
        <p:txBody>
          <a:bodyPr/>
          <a:lstStyle/>
          <a:p>
            <a:r>
              <a:rPr lang="ar-IQ" dirty="0" smtClean="0"/>
              <a:t>المحاضرة </a:t>
            </a:r>
            <a:r>
              <a:rPr lang="ar-IQ" dirty="0" smtClean="0"/>
              <a:t>الثامنة عشر </a:t>
            </a:r>
            <a:r>
              <a:rPr lang="ar-IQ" dirty="0" smtClean="0"/>
              <a:t>الاختبارات</a:t>
            </a:r>
            <a:endParaRPr lang="ar-SA" dirty="0"/>
          </a:p>
        </p:txBody>
      </p:sp>
    </p:spTree>
    <p:extLst>
      <p:ext uri="{BB962C8B-B14F-4D97-AF65-F5344CB8AC3E}">
        <p14:creationId xmlns:p14="http://schemas.microsoft.com/office/powerpoint/2010/main" val="2432472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620000" cy="5821680"/>
          </a:xfrm>
        </p:spPr>
        <p:txBody>
          <a:bodyPr>
            <a:normAutofit/>
          </a:bodyPr>
          <a:lstStyle/>
          <a:p>
            <a:r>
              <a:rPr lang="ar-SA" dirty="0"/>
              <a:t>1:الصدق </a:t>
            </a:r>
            <a:r>
              <a:rPr lang="ar-SA" dirty="0" err="1"/>
              <a:t>التنبؤي</a:t>
            </a:r>
            <a:r>
              <a:rPr lang="ar-SA" dirty="0"/>
              <a:t>  </a:t>
            </a:r>
            <a:r>
              <a:rPr lang="en-US" dirty="0"/>
              <a:t>                        :</a:t>
            </a:r>
            <a:r>
              <a:rPr lang="en-US" dirty="0" err="1"/>
              <a:t>PredictiveValidity</a:t>
            </a:r>
            <a:r>
              <a:rPr lang="en-US" dirty="0"/>
              <a:t> </a:t>
            </a:r>
            <a:br>
              <a:rPr lang="en-US" dirty="0"/>
            </a:br>
            <a:r>
              <a:rPr lang="ar-SA" dirty="0"/>
              <a:t>يعد التنبؤ العلمي ، كما نعلم شرطاً أساسياً من شروط المعرفة العلمية ومن ثم فإن الصدق </a:t>
            </a:r>
            <a:r>
              <a:rPr lang="ar-SA" dirty="0" err="1"/>
              <a:t>التنبؤي</a:t>
            </a:r>
            <a:r>
              <a:rPr lang="ar-SA" dirty="0"/>
              <a:t> هو اختبار لمدى قدرة المقياس النفسي على التنبؤ بنتيجة معينة في المستقبل ويتم التحقق من الصدق </a:t>
            </a:r>
            <a:r>
              <a:rPr lang="ar-SA" dirty="0" err="1"/>
              <a:t>التنبؤي</a:t>
            </a:r>
            <a:r>
              <a:rPr lang="ar-SA" dirty="0"/>
              <a:t> للاختبار بمقارنة درجات المفحوصين على اختبار معين بسلوكهم التالي للمجتمع الأصلي ثم نتابع أفراد هذه العينة إلى أن نتوفر لدينا المعلومات التي تمكننا من تحديد مدى اتفاق الدرجات التي حصلوا عليها من الاختبار مع النتائج التي تمت ملاحظتها ورصدها بالفعل</a:t>
            </a:r>
            <a:r>
              <a:rPr lang="en-US" dirty="0"/>
              <a:t>. </a:t>
            </a:r>
            <a:r>
              <a:rPr lang="ar-SA" dirty="0"/>
              <a:t>يدل هذا النوع من الصدق على مدى الصحة التي يمكن أن نتوقع بها خاصية أو قدرة معينة لدى الأفراد من خلال اختبار يفترض أن يقيس </a:t>
            </a:r>
            <a:r>
              <a:rPr lang="ar-SA" dirty="0" err="1"/>
              <a:t>هذة</a:t>
            </a:r>
            <a:r>
              <a:rPr lang="ar-SA" dirty="0"/>
              <a:t> الخاصية. يعتبر هذا النوع من الصدق مؤشرا لنتيجة معينة في المستقبل حيث يقوم على أساس المقارنة بين درجات الأفراد في الاختبار وبين درجاتهم على محك يدل على أدائهم في المستقبل ، ويعتبر الاتفاق ( معامل الارتباط) بين درجات الاختبار ودرجات المحك هو معامل صدق الاختبار. وعليه فهو عبارة عن عمليات يمكن من خلالها حساب </a:t>
            </a:r>
          </a:p>
        </p:txBody>
      </p:sp>
    </p:spTree>
    <p:extLst>
      <p:ext uri="{BB962C8B-B14F-4D97-AF65-F5344CB8AC3E}">
        <p14:creationId xmlns:p14="http://schemas.microsoft.com/office/powerpoint/2010/main" val="894641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533400"/>
            <a:ext cx="8153400" cy="5867400"/>
          </a:xfrm>
        </p:spPr>
        <p:txBody>
          <a:bodyPr>
            <a:normAutofit/>
          </a:bodyPr>
          <a:lstStyle/>
          <a:p>
            <a:r>
              <a:rPr lang="ar-SA" dirty="0"/>
              <a:t>الارتباط بين درجات الاختبار وبين درجات محك خارجي مستقل. مثال اختبار القدرات للطلاب المتقدمين لكلية التربية الرياضية، والقدرة على الاستمرار بالدراسة معامل الارتباط العالي بين الاثنين مؤشر صدق تنبؤي.(( لو أمكننا إعداد اختبار قدرات للطلاب الذين انتهوا من دراستهم بالمرحلة الثانوية بهدف تحديد مدى النجاح الذي سيحققه هؤلاء الطلاب في دراستهم الجامعية , وجاءت درجة الارتباط عالية بين تحصيل هؤلاء الطلاب في الجامعة وبين درجاتهم في اختبار القدرات , فإننا نستطيع القول أن هذا الاختبار له قدرة </a:t>
            </a:r>
            <a:endParaRPr lang="en-US" dirty="0"/>
          </a:p>
          <a:p>
            <a:r>
              <a:rPr lang="ar-SA" dirty="0" err="1"/>
              <a:t>تنبؤية</a:t>
            </a:r>
            <a:r>
              <a:rPr lang="ar-SA" dirty="0"/>
              <a:t> كبيرة )) يراعى في هذا النوع من الصدق :</a:t>
            </a:r>
            <a:endParaRPr lang="en-US" dirty="0"/>
          </a:p>
          <a:p>
            <a:r>
              <a:rPr lang="ar-SA" dirty="0"/>
              <a:t>حساب القيمة </a:t>
            </a:r>
            <a:r>
              <a:rPr lang="ar-SA" dirty="0" err="1"/>
              <a:t>التنبؤية</a:t>
            </a:r>
            <a:r>
              <a:rPr lang="ar-SA" dirty="0"/>
              <a:t> للاختبار .</a:t>
            </a:r>
            <a:endParaRPr lang="en-US" dirty="0"/>
          </a:p>
          <a:p>
            <a:r>
              <a:rPr lang="ar-SA" dirty="0"/>
              <a:t>- الاعتماد على فكرة أن السلوك له صفة الثبات النسبي في المواقف المستقبلية .</a:t>
            </a:r>
            <a:endParaRPr lang="en-US" dirty="0"/>
          </a:p>
          <a:p>
            <a:r>
              <a:rPr lang="ar-SA" dirty="0"/>
              <a:t>- التنبؤ يحتاج إلى فترة بين تطبيق الاختبار ثم جمع البيانات عن المحك في فترة تالية للاختبار.</a:t>
            </a:r>
            <a:endParaRPr lang="en-US" dirty="0"/>
          </a:p>
        </p:txBody>
      </p:sp>
    </p:spTree>
    <p:extLst>
      <p:ext uri="{BB962C8B-B14F-4D97-AF65-F5344CB8AC3E}">
        <p14:creationId xmlns:p14="http://schemas.microsoft.com/office/powerpoint/2010/main" val="2348998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467600" cy="5669280"/>
          </a:xfrm>
        </p:spPr>
        <p:txBody>
          <a:bodyPr>
            <a:normAutofit/>
          </a:bodyPr>
          <a:lstStyle/>
          <a:p>
            <a:r>
              <a:rPr lang="ar-SA" dirty="0"/>
              <a:t>-  الصدق التلازمي  </a:t>
            </a:r>
            <a:r>
              <a:rPr lang="en-US" dirty="0"/>
              <a:t>                                 Concurrent Validity</a:t>
            </a:r>
            <a:br>
              <a:rPr lang="en-US" dirty="0"/>
            </a:br>
            <a:r>
              <a:rPr lang="ar-SA" dirty="0"/>
              <a:t>يقوم الصدق </a:t>
            </a:r>
            <a:r>
              <a:rPr lang="ar-SA" dirty="0" err="1"/>
              <a:t>التنبؤي</a:t>
            </a:r>
            <a:r>
              <a:rPr lang="ar-SA" dirty="0"/>
              <a:t> على قياس قدرة الاختبار على التنبؤ بالسلوك المستقبلي للأفراد ، أما الصدق التلازمي فيستهدف محاولة رصد العلاقات بين درجات الاختبار ومؤشرات السلوك الفعلي القائم في نفس الوقت تقريباً ، وهو بذلك يمكن أن يعد سبيلاً للتغلب على مشكلات الصدق </a:t>
            </a:r>
            <a:r>
              <a:rPr lang="ar-SA" dirty="0" err="1"/>
              <a:t>التنبؤي</a:t>
            </a:r>
            <a:r>
              <a:rPr lang="ar-SA" dirty="0"/>
              <a:t> وما </a:t>
            </a:r>
            <a:r>
              <a:rPr lang="ar-SA" dirty="0" err="1"/>
              <a:t>يتطلبه</a:t>
            </a:r>
            <a:r>
              <a:rPr lang="ar-SA" dirty="0"/>
              <a:t> من وقت طويل</a:t>
            </a:r>
            <a:r>
              <a:rPr lang="en-US" dirty="0"/>
              <a:t>. </a:t>
            </a:r>
            <a:r>
              <a:rPr lang="ar-SA" dirty="0"/>
              <a:t>يمثل الصدق التلازمي العلاقة بين الاختبار ومحك موضوعي تجمع البيانات عليه وقت أو قبل إجراء الاختبار . أي التعرف على مدى ارتباط الدرجة على الاختبار </a:t>
            </a:r>
            <a:r>
              <a:rPr lang="ar-SA" dirty="0" err="1"/>
              <a:t>بمحكات</a:t>
            </a:r>
            <a:r>
              <a:rPr lang="ar-SA" dirty="0"/>
              <a:t> الأداء الراهنة أو مركز الفرد حاليا. يستخدم عندما يتلازم تطبيق الاختبار وتطبيق المحك معا ويصبح الهدف هو معرفة عما إذا كان كل من الاختبارين يقيسان خصائص قائمة بالفعل في وقت واحد ، وذلك بهدف تقدير الحالة الراهنة. وهو من انسب الأساليب ملائمة للاختبارات التشخيصية فإعداد اختبار لقياس السرعة لو ارتبط بدرجة أو تقدير المدرب أو المدرس لأفراد العينة </a:t>
            </a:r>
          </a:p>
        </p:txBody>
      </p:sp>
    </p:spTree>
    <p:extLst>
      <p:ext uri="{BB962C8B-B14F-4D97-AF65-F5344CB8AC3E}">
        <p14:creationId xmlns:p14="http://schemas.microsoft.com/office/powerpoint/2010/main" val="1161548461"/>
      </p:ext>
    </p:extLst>
  </p:cSld>
  <p:clrMapOvr>
    <a:masterClrMapping/>
  </p:clrMapOvr>
  <p:timing>
    <p:tnLst>
      <p:par>
        <p:cTn id="1" dur="indefinite" restart="never" nodeType="tmRoot"/>
      </p:par>
    </p:tnLst>
  </p:timing>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TotalTime>
  <Words>142</Words>
  <Application>Microsoft Office PowerPoint</Application>
  <PresentationFormat>عرض على الشاشة (3:4)‏</PresentationFormat>
  <Paragraphs>9</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دفق الهواء</vt:lpstr>
      <vt:lpstr>المحاضرة الثامنة عشر الاختبارات</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 الاختبارات</dc:title>
  <dc:creator>DR.Ahmed Saker 2o1O</dc:creator>
  <cp:lastModifiedBy>DR.Ahmed Saker 2o1O</cp:lastModifiedBy>
  <cp:revision>40</cp:revision>
  <dcterms:created xsi:type="dcterms:W3CDTF">2018-12-12T18:24:25Z</dcterms:created>
  <dcterms:modified xsi:type="dcterms:W3CDTF">2018-12-12T20:37:43Z</dcterms:modified>
</cp:coreProperties>
</file>